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jpeg>
</file>

<file path=ppt/media/image1.png>
</file>

<file path=ppt/media/image2.jpeg>
</file>

<file path=ppt/media/image3.jpeg>
</file>

<file path=ppt/media/image4.jpeg>
</file>

<file path=ppt/media/image5.jpeg>
</file>

<file path=ppt/media/image6.jpe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title"/>
          </p:nvPr>
        </p:nvSpPr>
        <p:spPr>
          <a:xfrm>
            <a:off x="1270000" y="1638300"/>
            <a:ext cx="10464800" cy="3302000"/>
          </a:xfrm>
          <a:prstGeom prst="rect">
            <a:avLst/>
          </a:prstGeom>
        </p:spPr>
        <p:txBody>
          <a:bodyPr anchor="b"/>
          <a:lstStyle/>
          <a:p>
            <a:pPr/>
            <a:r>
              <a:t>Title Text</a:t>
            </a:r>
          </a:p>
        </p:txBody>
      </p:sp>
      <p:sp>
        <p:nvSpPr>
          <p:cNvPr id="12" name="Shape 12"/>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Shape 93"/>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Helvetica"/>
                <a:ea typeface="Helvetica"/>
                <a:cs typeface="Helvetica"/>
                <a:sym typeface="Helvetica"/>
              </a:defRPr>
            </a:lvl1pPr>
          </a:lstStyle>
          <a:p>
            <a:pPr/>
            <a:r>
              <a:t>–Johnny Appleseed</a:t>
            </a:r>
          </a:p>
        </p:txBody>
      </p:sp>
      <p:sp>
        <p:nvSpPr>
          <p:cNvPr id="94" name="Shape 94"/>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idx="13"/>
          </p:nvPr>
        </p:nvSpPr>
        <p:spPr>
          <a:xfrm>
            <a:off x="1606550" y="635000"/>
            <a:ext cx="9779000" cy="5918200"/>
          </a:xfrm>
          <a:prstGeom prst="rect">
            <a:avLst/>
          </a:prstGeom>
        </p:spPr>
        <p:txBody>
          <a:bodyPr lIns="91439" tIns="45719" rIns="91439" bIns="45719" anchor="t">
            <a:noAutofit/>
          </a:bodyPr>
          <a:lstStyle/>
          <a:p>
            <a:pPr/>
          </a:p>
        </p:txBody>
      </p:sp>
      <p:sp>
        <p:nvSpPr>
          <p:cNvPr id="21" name="Shape 21"/>
          <p:cNvSpPr/>
          <p:nvPr>
            <p:ph type="title"/>
          </p:nvPr>
        </p:nvSpPr>
        <p:spPr>
          <a:xfrm>
            <a:off x="1270000" y="6718300"/>
            <a:ext cx="10464800" cy="1422400"/>
          </a:xfrm>
          <a:prstGeom prst="rect">
            <a:avLst/>
          </a:prstGeom>
        </p:spPr>
        <p:txBody>
          <a:bodyPr anchor="b"/>
          <a:lstStyle/>
          <a:p>
            <a:pPr/>
            <a:r>
              <a:t>Title Text</a:t>
            </a:r>
          </a:p>
        </p:txBody>
      </p:sp>
      <p:sp>
        <p:nvSpPr>
          <p:cNvPr id="22" name="Shape 22"/>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Shape 30"/>
          <p:cNvSpPr/>
          <p:nvPr>
            <p:ph type="title"/>
          </p:nvPr>
        </p:nvSpPr>
        <p:spPr>
          <a:xfrm>
            <a:off x="1270000" y="3225800"/>
            <a:ext cx="10464800" cy="3302000"/>
          </a:xfrm>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sz="half" idx="13"/>
          </p:nvPr>
        </p:nvSpPr>
        <p:spPr>
          <a:xfrm>
            <a:off x="6718300" y="635000"/>
            <a:ext cx="5334000" cy="8229600"/>
          </a:xfrm>
          <a:prstGeom prst="rect">
            <a:avLst/>
          </a:prstGeom>
        </p:spPr>
        <p:txBody>
          <a:bodyPr lIns="91439" tIns="45719" rIns="91439" bIns="45719" anchor="t">
            <a:noAutofit/>
          </a:bodyPr>
          <a:lstStyle/>
          <a:p>
            <a:pPr/>
          </a:p>
        </p:txBody>
      </p:sp>
      <p:sp>
        <p:nvSpPr>
          <p:cNvPr id="39" name="Shape 39"/>
          <p:cNvSpPr/>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Shape 40"/>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Title Text</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Title Text</a:t>
            </a:r>
          </a:p>
        </p:txBody>
      </p:sp>
      <p:sp>
        <p:nvSpPr>
          <p:cNvPr id="57" name="Shape 57"/>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sz="half" idx="13"/>
          </p:nvPr>
        </p:nvSpPr>
        <p:spPr>
          <a:xfrm>
            <a:off x="6718300" y="2603500"/>
            <a:ext cx="5334000" cy="6286500"/>
          </a:xfrm>
          <a:prstGeom prst="rect">
            <a:avLst/>
          </a:prstGeom>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Title Text</a:t>
            </a:r>
          </a:p>
        </p:txBody>
      </p:sp>
      <p:sp>
        <p:nvSpPr>
          <p:cNvPr id="67" name="Shape 67"/>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Shape 75"/>
          <p:cNvSpPr/>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hape 7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Shape 84"/>
          <p:cNvSpPr/>
          <p:nvPr>
            <p:ph type="pic" sz="quarter" idx="14"/>
          </p:nvPr>
        </p:nvSpPr>
        <p:spPr>
          <a:xfrm>
            <a:off x="6724518" y="889000"/>
            <a:ext cx="5334001" cy="3771900"/>
          </a:xfrm>
          <a:prstGeom prst="rect">
            <a:avLst/>
          </a:prstGeom>
        </p:spPr>
        <p:txBody>
          <a:bodyPr lIns="91439" tIns="45719" rIns="91439" bIns="45719" anchor="t">
            <a:noAutofit/>
          </a:bodyPr>
          <a:lstStyle/>
          <a:p>
            <a:pPr/>
          </a:p>
        </p:txBody>
      </p:sp>
      <p:sp>
        <p:nvSpPr>
          <p:cNvPr id="85" name="Shape 85"/>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hape 8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e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e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e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Shape 119"/>
          <p:cNvSpPr/>
          <p:nvPr>
            <p:ph type="ctrTitle"/>
          </p:nvPr>
        </p:nvSpPr>
        <p:spPr>
          <a:prstGeom prst="rect">
            <a:avLst/>
          </a:prstGeom>
        </p:spPr>
        <p:txBody>
          <a:bodyPr/>
          <a:lstStyle/>
          <a:p>
            <a:pPr/>
            <a:r>
              <a:t>OCT Calibration Procedure</a:t>
            </a:r>
          </a:p>
        </p:txBody>
      </p:sp>
      <p:sp>
        <p:nvSpPr>
          <p:cNvPr id="120" name="Shape 120"/>
          <p:cNvSpPr/>
          <p:nvPr>
            <p:ph type="subTitle" sz="quarter" idx="1"/>
          </p:nvPr>
        </p:nvSpPr>
        <p:spPr>
          <a:prstGeom prst="rect">
            <a:avLst/>
          </a:prstGeom>
        </p:spPr>
        <p:txBody>
          <a:bodyPr/>
          <a:lstStyle/>
          <a:p>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22" name="IMG_1110.jpg"/>
          <p:cNvPicPr>
            <a:picLocks noChangeAspect="1"/>
          </p:cNvPicPr>
          <p:nvPr>
            <p:ph type="pic" idx="13"/>
          </p:nvPr>
        </p:nvPicPr>
        <p:blipFill>
          <a:blip r:embed="rId2">
            <a:extLst/>
          </a:blip>
          <a:srcRect l="0" t="5803" r="0" b="5803"/>
          <a:stretch>
            <a:fillRect/>
          </a:stretch>
        </p:blipFill>
        <p:spPr>
          <a:xfrm>
            <a:off x="6718363" y="2603500"/>
            <a:ext cx="5333874" cy="6286352"/>
          </a:xfrm>
          <a:prstGeom prst="rect">
            <a:avLst/>
          </a:prstGeom>
        </p:spPr>
      </p:pic>
      <p:sp>
        <p:nvSpPr>
          <p:cNvPr id="123" name="Shape 123"/>
          <p:cNvSpPr/>
          <p:nvPr>
            <p:ph type="title"/>
          </p:nvPr>
        </p:nvSpPr>
        <p:spPr>
          <a:prstGeom prst="rect">
            <a:avLst/>
          </a:prstGeom>
        </p:spPr>
        <p:txBody>
          <a:bodyPr/>
          <a:lstStyle/>
          <a:p>
            <a:pPr/>
            <a:r>
              <a:t>Prep Work</a:t>
            </a:r>
          </a:p>
        </p:txBody>
      </p:sp>
      <p:sp>
        <p:nvSpPr>
          <p:cNvPr id="124" name="Shape 124"/>
          <p:cNvSpPr/>
          <p:nvPr>
            <p:ph type="body" sz="half" idx="1"/>
          </p:nvPr>
        </p:nvSpPr>
        <p:spPr>
          <a:prstGeom prst="rect">
            <a:avLst/>
          </a:prstGeom>
        </p:spPr>
        <p:txBody>
          <a:bodyPr/>
          <a:lstStyle/>
          <a:p>
            <a:pPr marL="243459" indent="-243459" defTabSz="414781">
              <a:spcBef>
                <a:spcPts val="2200"/>
              </a:spcBef>
              <a:defRPr sz="1987"/>
            </a:pPr>
            <a:r>
              <a:t>The goal of this calibration procedure is to both create a conversion between Manufacturer Coordinates and to account for distortion along the fast axis</a:t>
            </a:r>
          </a:p>
          <a:p>
            <a:pPr marL="243459" indent="-243459" defTabSz="414781">
              <a:spcBef>
                <a:spcPts val="2200"/>
              </a:spcBef>
              <a:defRPr sz="1987"/>
            </a:pPr>
            <a:r>
              <a:t>It may be a good idea to probe the trigger lines and driving waveform outputs on the MCU for the device to verify that for standard settings it is operating as expected.</a:t>
            </a:r>
          </a:p>
          <a:p>
            <a:pPr marL="243459" indent="-243459" defTabSz="414781">
              <a:spcBef>
                <a:spcPts val="2200"/>
              </a:spcBef>
              <a:defRPr sz="1987"/>
            </a:pPr>
            <a:r>
              <a:t>Potential issues:</a:t>
            </a:r>
          </a:p>
          <a:p>
            <a:pPr lvl="1" marL="486918" indent="-243459" defTabSz="414781">
              <a:spcBef>
                <a:spcPts val="2200"/>
              </a:spcBef>
              <a:defRPr sz="1987"/>
            </a:pPr>
            <a:r>
              <a:t>Stabilization offset / return time offset for triggering, lack thereof could result in acceleration distortion</a:t>
            </a:r>
          </a:p>
          <a:p>
            <a:pPr lvl="1" marL="486918" indent="-243459" defTabSz="414781">
              <a:spcBef>
                <a:spcPts val="2200"/>
              </a:spcBef>
              <a:defRPr sz="1987"/>
            </a:pPr>
            <a:r>
              <a:t>Triggering inappropriately, the Wasatch system triggers on the return path for standard trigger delay settings</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26" name="IMG_1132.jpg"/>
          <p:cNvPicPr>
            <a:picLocks noChangeAspect="1"/>
          </p:cNvPicPr>
          <p:nvPr>
            <p:ph type="pic" idx="13"/>
          </p:nvPr>
        </p:nvPicPr>
        <p:blipFill>
          <a:blip r:embed="rId2">
            <a:extLst/>
          </a:blip>
          <a:srcRect l="0" t="5803" r="0" b="5803"/>
          <a:stretch>
            <a:fillRect/>
          </a:stretch>
        </p:blipFill>
        <p:spPr>
          <a:prstGeom prst="rect">
            <a:avLst/>
          </a:prstGeom>
        </p:spPr>
      </p:pic>
      <p:sp>
        <p:nvSpPr>
          <p:cNvPr id="127" name="Shape 127"/>
          <p:cNvSpPr/>
          <p:nvPr>
            <p:ph type="title"/>
          </p:nvPr>
        </p:nvSpPr>
        <p:spPr>
          <a:prstGeom prst="rect">
            <a:avLst/>
          </a:prstGeom>
        </p:spPr>
        <p:txBody>
          <a:bodyPr/>
          <a:lstStyle/>
          <a:p>
            <a:pPr/>
            <a:r>
              <a:t>Initial Placement</a:t>
            </a:r>
          </a:p>
        </p:txBody>
      </p:sp>
      <p:sp>
        <p:nvSpPr>
          <p:cNvPr id="128" name="Shape 128"/>
          <p:cNvSpPr/>
          <p:nvPr>
            <p:ph type="body" sz="half" idx="1"/>
          </p:nvPr>
        </p:nvSpPr>
        <p:spPr>
          <a:prstGeom prst="rect">
            <a:avLst/>
          </a:prstGeom>
        </p:spPr>
        <p:txBody>
          <a:bodyPr/>
          <a:lstStyle/>
          <a:p>
            <a:pPr marL="270890" indent="-270890" defTabSz="461518">
              <a:spcBef>
                <a:spcPts val="2500"/>
              </a:spcBef>
              <a:defRPr sz="2212"/>
            </a:pPr>
            <a:r>
              <a:t>Find a silicon calibration target that has visible landmarks and well known spacing.</a:t>
            </a:r>
          </a:p>
          <a:p>
            <a:pPr marL="270890" indent="-270890" defTabSz="461518">
              <a:spcBef>
                <a:spcPts val="2500"/>
              </a:spcBef>
              <a:defRPr sz="2212"/>
            </a:pPr>
            <a:r>
              <a:t>Initialize your OCT acquisition and control software of choice, </a:t>
            </a:r>
          </a:p>
          <a:p>
            <a:pPr marL="270890" indent="-270890" defTabSz="461518">
              <a:spcBef>
                <a:spcPts val="2500"/>
              </a:spcBef>
              <a:defRPr sz="2212"/>
            </a:pPr>
            <a:r>
              <a:t>Make sure that you are able to enter scanning coordinates directly, rather than through a GUI</a:t>
            </a:r>
          </a:p>
          <a:p>
            <a:pPr marL="270890" indent="-270890" defTabSz="461518">
              <a:spcBef>
                <a:spcPts val="2500"/>
              </a:spcBef>
              <a:defRPr sz="2212"/>
            </a:pPr>
            <a:r>
              <a:t>Decide what side length you want to use, this area should be entirely contained in the grid in both directions.</a:t>
            </a:r>
          </a:p>
          <a:p>
            <a:pPr marL="270890" indent="-270890" defTabSz="461518">
              <a:spcBef>
                <a:spcPts val="2500"/>
              </a:spcBef>
              <a:defRPr sz="2212"/>
            </a:pPr>
            <a:r>
              <a:t>Set and verify any settings for offsets, trigger delays, etc. from earlier debugging.</a:t>
            </a: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0" name="IMG_1149.jpg"/>
          <p:cNvPicPr>
            <a:picLocks noChangeAspect="1"/>
          </p:cNvPicPr>
          <p:nvPr>
            <p:ph type="pic" idx="13"/>
          </p:nvPr>
        </p:nvPicPr>
        <p:blipFill>
          <a:blip r:embed="rId2">
            <a:extLst/>
          </a:blip>
          <a:srcRect l="0" t="5803" r="0" b="5803"/>
          <a:stretch>
            <a:fillRect/>
          </a:stretch>
        </p:blipFill>
        <p:spPr>
          <a:prstGeom prst="rect">
            <a:avLst/>
          </a:prstGeom>
        </p:spPr>
      </p:pic>
      <p:sp>
        <p:nvSpPr>
          <p:cNvPr id="131" name="Shape 131"/>
          <p:cNvSpPr/>
          <p:nvPr>
            <p:ph type="title"/>
          </p:nvPr>
        </p:nvSpPr>
        <p:spPr>
          <a:prstGeom prst="rect">
            <a:avLst/>
          </a:prstGeom>
        </p:spPr>
        <p:txBody>
          <a:bodyPr/>
          <a:lstStyle/>
          <a:p>
            <a:pPr/>
            <a:r>
              <a:t>Standard Alignment</a:t>
            </a:r>
          </a:p>
        </p:txBody>
      </p:sp>
      <p:sp>
        <p:nvSpPr>
          <p:cNvPr id="132" name="Shape 132"/>
          <p:cNvSpPr/>
          <p:nvPr>
            <p:ph type="body" sz="half" idx="1"/>
          </p:nvPr>
        </p:nvSpPr>
        <p:spPr>
          <a:prstGeom prst="rect">
            <a:avLst/>
          </a:prstGeom>
        </p:spPr>
        <p:txBody>
          <a:bodyPr/>
          <a:lstStyle/>
          <a:p>
            <a:pPr marL="315468" indent="-315468" defTabSz="537463">
              <a:spcBef>
                <a:spcPts val="2900"/>
              </a:spcBef>
              <a:defRPr sz="2576"/>
            </a:pPr>
            <a:r>
              <a:t>Set a two-dimensional real time scan to the axis parallel to the slow axis of the standard 3d volume according to your chosen side length</a:t>
            </a:r>
          </a:p>
          <a:p>
            <a:pPr marL="315468" indent="-315468" defTabSz="537463">
              <a:spcBef>
                <a:spcPts val="2900"/>
              </a:spcBef>
              <a:defRPr sz="2576"/>
            </a:pPr>
            <a:r>
              <a:t>Make sure that the scanning area is entirely contained in the grid</a:t>
            </a:r>
          </a:p>
          <a:p>
            <a:pPr marL="315468" indent="-315468" defTabSz="537463">
              <a:spcBef>
                <a:spcPts val="2900"/>
              </a:spcBef>
              <a:defRPr sz="2576"/>
            </a:pPr>
            <a:r>
              <a:t>Adjust the target until your line is parallel to the lines in the grid target. When aligned, the window will appear to be of uniform brightness as you scan on top of one line.</a:t>
            </a:r>
          </a:p>
        </p:txBody>
      </p:sp>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4" name="IMG_1148.jpg"/>
          <p:cNvPicPr>
            <a:picLocks noChangeAspect="1"/>
          </p:cNvPicPr>
          <p:nvPr>
            <p:ph type="pic" idx="13"/>
          </p:nvPr>
        </p:nvPicPr>
        <p:blipFill>
          <a:blip r:embed="rId2">
            <a:extLst/>
          </a:blip>
          <a:srcRect l="0" t="5803" r="0" b="5803"/>
          <a:stretch>
            <a:fillRect/>
          </a:stretch>
        </p:blipFill>
        <p:spPr>
          <a:prstGeom prst="rect">
            <a:avLst/>
          </a:prstGeom>
        </p:spPr>
      </p:pic>
      <p:sp>
        <p:nvSpPr>
          <p:cNvPr id="135" name="Shape 135"/>
          <p:cNvSpPr/>
          <p:nvPr>
            <p:ph type="title"/>
          </p:nvPr>
        </p:nvSpPr>
        <p:spPr>
          <a:prstGeom prst="rect">
            <a:avLst/>
          </a:prstGeom>
        </p:spPr>
        <p:txBody>
          <a:bodyPr/>
          <a:lstStyle/>
          <a:p>
            <a:pPr/>
            <a:r>
              <a:t>Standard Fast Axis</a:t>
            </a:r>
          </a:p>
        </p:txBody>
      </p:sp>
      <p:sp>
        <p:nvSpPr>
          <p:cNvPr id="136" name="Shape 136"/>
          <p:cNvSpPr/>
          <p:nvPr>
            <p:ph type="body" sz="half" idx="1"/>
          </p:nvPr>
        </p:nvSpPr>
        <p:spPr>
          <a:prstGeom prst="rect">
            <a:avLst/>
          </a:prstGeom>
        </p:spPr>
        <p:txBody>
          <a:bodyPr/>
          <a:lstStyle/>
          <a:p>
            <a:pPr marL="332613" indent="-332613" defTabSz="566674">
              <a:spcBef>
                <a:spcPts val="3100"/>
              </a:spcBef>
              <a:defRPr sz="2716"/>
            </a:pPr>
            <a:r>
              <a:t>Using the terminal or other direct coordinate setting method, flip the scan line 90 degrees.</a:t>
            </a:r>
          </a:p>
          <a:p>
            <a:pPr marL="332613" indent="-332613" defTabSz="566674">
              <a:spcBef>
                <a:spcPts val="3100"/>
              </a:spcBef>
              <a:defRPr sz="2716"/>
            </a:pPr>
            <a:r>
              <a:t>Note the direction of movement of the scan line, in this case the laser progresses away from the arrow at the bottom of the grid</a:t>
            </a:r>
          </a:p>
          <a:p>
            <a:pPr marL="332613" indent="-332613" defTabSz="566674">
              <a:spcBef>
                <a:spcPts val="3100"/>
              </a:spcBef>
              <a:defRPr sz="2716"/>
            </a:pPr>
            <a:r>
              <a:t>Make sure that the scanning area is entirely contained in the grid</a:t>
            </a:r>
          </a:p>
          <a:p>
            <a:pPr marL="332613" indent="-332613" defTabSz="566674">
              <a:spcBef>
                <a:spcPts val="3100"/>
              </a:spcBef>
              <a:defRPr sz="2716"/>
            </a:pPr>
            <a:r>
              <a:t>Save your fast scan</a:t>
            </a:r>
          </a:p>
        </p:txBody>
      </p:sp>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8" name="IMG_1150.jpg"/>
          <p:cNvPicPr>
            <a:picLocks noChangeAspect="1"/>
          </p:cNvPicPr>
          <p:nvPr>
            <p:ph type="pic" idx="13"/>
          </p:nvPr>
        </p:nvPicPr>
        <p:blipFill>
          <a:blip r:embed="rId2">
            <a:extLst/>
          </a:blip>
          <a:srcRect l="0" t="5803" r="0" b="5803"/>
          <a:stretch>
            <a:fillRect/>
          </a:stretch>
        </p:blipFill>
        <p:spPr>
          <a:prstGeom prst="rect">
            <a:avLst/>
          </a:prstGeom>
        </p:spPr>
      </p:pic>
      <p:sp>
        <p:nvSpPr>
          <p:cNvPr id="139" name="Shape 139"/>
          <p:cNvSpPr/>
          <p:nvPr>
            <p:ph type="title"/>
          </p:nvPr>
        </p:nvSpPr>
        <p:spPr>
          <a:prstGeom prst="rect">
            <a:avLst/>
          </a:prstGeom>
        </p:spPr>
        <p:txBody>
          <a:bodyPr/>
          <a:lstStyle/>
          <a:p>
            <a:pPr/>
            <a:r>
              <a:t>Standard Slow Axis</a:t>
            </a:r>
          </a:p>
        </p:txBody>
      </p:sp>
      <p:sp>
        <p:nvSpPr>
          <p:cNvPr id="140" name="Shape 140"/>
          <p:cNvSpPr/>
          <p:nvPr>
            <p:ph type="body" sz="half" idx="1"/>
          </p:nvPr>
        </p:nvSpPr>
        <p:spPr>
          <a:prstGeom prst="rect">
            <a:avLst/>
          </a:prstGeom>
        </p:spPr>
        <p:txBody>
          <a:bodyPr/>
          <a:lstStyle/>
          <a:p>
            <a:pPr marL="264032" indent="-264032" defTabSz="449833">
              <a:spcBef>
                <a:spcPts val="2400"/>
              </a:spcBef>
              <a:defRPr sz="2156"/>
            </a:pPr>
            <a:r>
              <a:t>Using the terminal or other direct coordinate setting method, set a 3d scan where the fast axis is parallel to the lines in the grid and whose side lengths (not diagonal) are equal to the pre-determined lengths of the fast axis line.</a:t>
            </a:r>
          </a:p>
          <a:p>
            <a:pPr marL="264032" indent="-264032" defTabSz="449833">
              <a:spcBef>
                <a:spcPts val="2400"/>
              </a:spcBef>
              <a:defRPr sz="2156"/>
            </a:pPr>
            <a:r>
              <a:t>Note the direction of movement of the scan line, the slow axis should propagate in the same direction as the fast axis laser from before. </a:t>
            </a:r>
          </a:p>
          <a:p>
            <a:pPr marL="264032" indent="-264032" defTabSz="449833">
              <a:spcBef>
                <a:spcPts val="2400"/>
              </a:spcBef>
              <a:defRPr sz="2156"/>
            </a:pPr>
            <a:r>
              <a:t>The volume should be entirely contained on the grid, if not go back to step 1.</a:t>
            </a:r>
          </a:p>
          <a:p>
            <a:pPr marL="264032" indent="-264032" defTabSz="449833">
              <a:spcBef>
                <a:spcPts val="2400"/>
              </a:spcBef>
              <a:defRPr sz="2156"/>
            </a:pPr>
            <a:r>
              <a:t>Save your volume, make sure not to touch the table.</a:t>
            </a:r>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42" name="IMG_1125.jpg"/>
          <p:cNvPicPr>
            <a:picLocks noChangeAspect="1"/>
          </p:cNvPicPr>
          <p:nvPr>
            <p:ph type="pic" idx="13"/>
          </p:nvPr>
        </p:nvPicPr>
        <p:blipFill>
          <a:blip r:embed="rId2">
            <a:extLst/>
          </a:blip>
          <a:srcRect l="0" t="5803" r="0" b="5803"/>
          <a:stretch>
            <a:fillRect/>
          </a:stretch>
        </p:blipFill>
        <p:spPr>
          <a:prstGeom prst="rect">
            <a:avLst/>
          </a:prstGeom>
        </p:spPr>
      </p:pic>
      <p:sp>
        <p:nvSpPr>
          <p:cNvPr id="143" name="Shape 143"/>
          <p:cNvSpPr/>
          <p:nvPr>
            <p:ph type="title"/>
          </p:nvPr>
        </p:nvSpPr>
        <p:spPr>
          <a:prstGeom prst="rect">
            <a:avLst/>
          </a:prstGeom>
        </p:spPr>
        <p:txBody>
          <a:bodyPr/>
          <a:lstStyle/>
          <a:p>
            <a:pPr/>
            <a:r>
              <a:t>Flipping the Axis</a:t>
            </a:r>
          </a:p>
        </p:txBody>
      </p:sp>
      <p:sp>
        <p:nvSpPr>
          <p:cNvPr id="144" name="Shape 144"/>
          <p:cNvSpPr/>
          <p:nvPr>
            <p:ph type="body" sz="half" idx="1"/>
          </p:nvPr>
        </p:nvSpPr>
        <p:spPr>
          <a:prstGeom prst="rect">
            <a:avLst/>
          </a:prstGeom>
        </p:spPr>
        <p:txBody>
          <a:bodyPr/>
          <a:lstStyle/>
          <a:p>
            <a:pPr marL="308609" indent="-308609" defTabSz="525779">
              <a:spcBef>
                <a:spcPts val="2800"/>
              </a:spcBef>
              <a:defRPr sz="2520"/>
            </a:pPr>
            <a:r>
              <a:t>The goal here is to reverse the roles of the X and Y galvos</a:t>
            </a:r>
          </a:p>
          <a:p>
            <a:pPr marL="308609" indent="-308609" defTabSz="525779">
              <a:spcBef>
                <a:spcPts val="2800"/>
              </a:spcBef>
              <a:defRPr sz="2520"/>
            </a:pPr>
            <a:r>
              <a:t>Some systems allow you to set the orientation of the 3d volume scan, this is the preferred method.</a:t>
            </a:r>
          </a:p>
          <a:p>
            <a:pPr marL="308609" indent="-308609" defTabSz="525779">
              <a:spcBef>
                <a:spcPts val="2800"/>
              </a:spcBef>
              <a:defRPr sz="2520"/>
            </a:pPr>
            <a:r>
              <a:t>For some systems you have to manually switch a pair of signal wires in the driver box. Make sure to turn off the galvos first to avoid damage</a:t>
            </a:r>
          </a:p>
          <a:p>
            <a:pPr lvl="1" marL="617219" indent="-308609" defTabSz="525779">
              <a:spcBef>
                <a:spcPts val="2800"/>
              </a:spcBef>
              <a:defRPr sz="2520"/>
            </a:pPr>
            <a:r>
              <a:t>For the Wasatch, switch the two green wires, and then switch the two red wires</a:t>
            </a:r>
          </a:p>
        </p:txBody>
      </p:sp>
      <p:sp>
        <p:nvSpPr>
          <p:cNvPr id="145" name="Shape 145"/>
          <p:cNvSpPr/>
          <p:nvPr/>
        </p:nvSpPr>
        <p:spPr>
          <a:xfrm rot="18872871">
            <a:off x="9408905" y="5561592"/>
            <a:ext cx="365631" cy="1270001"/>
          </a:xfrm>
          <a:prstGeom prst="rect">
            <a:avLst/>
          </a:prstGeom>
          <a:solidFill>
            <a:schemeClr val="accent4">
              <a:hueOff val="384618"/>
              <a:satOff val="3869"/>
              <a:lumOff val="580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2400"/>
            </a:lvl1pPr>
          </a:lstStyle>
          <a:p>
            <a:pPr/>
            <a:r>
              <a:t>X</a:t>
            </a:r>
          </a:p>
        </p:txBody>
      </p:sp>
      <p:sp>
        <p:nvSpPr>
          <p:cNvPr id="146" name="Shape 146"/>
          <p:cNvSpPr/>
          <p:nvPr/>
        </p:nvSpPr>
        <p:spPr>
          <a:xfrm rot="18872871">
            <a:off x="9701005" y="5269492"/>
            <a:ext cx="365631" cy="1270001"/>
          </a:xfrm>
          <a:prstGeom prst="rect">
            <a:avLst/>
          </a:prstGeom>
          <a:solidFill>
            <a:schemeClr val="accent1">
              <a:satOff val="-3355"/>
              <a:lumOff val="26614"/>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2400"/>
            </a:lvl1pPr>
          </a:lstStyle>
          <a:p>
            <a:pPr/>
            <a:r>
              <a:t>Y</a:t>
            </a:r>
          </a:p>
        </p:txBody>
      </p:sp>
      <p:sp>
        <p:nvSpPr>
          <p:cNvPr id="147" name="Shape 147"/>
          <p:cNvSpPr/>
          <p:nvPr/>
        </p:nvSpPr>
        <p:spPr>
          <a:xfrm>
            <a:off x="7059405" y="7301492"/>
            <a:ext cx="365631" cy="1270001"/>
          </a:xfrm>
          <a:prstGeom prst="rect">
            <a:avLst/>
          </a:prstGeom>
          <a:solidFill>
            <a:schemeClr val="accent4">
              <a:hueOff val="384618"/>
              <a:satOff val="3869"/>
              <a:lumOff val="580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2400"/>
            </a:lvl1pPr>
          </a:lstStyle>
          <a:p>
            <a:pPr/>
            <a:r>
              <a:t>X</a:t>
            </a:r>
          </a:p>
        </p:txBody>
      </p:sp>
      <p:sp>
        <p:nvSpPr>
          <p:cNvPr id="148" name="Shape 148"/>
          <p:cNvSpPr/>
          <p:nvPr/>
        </p:nvSpPr>
        <p:spPr>
          <a:xfrm>
            <a:off x="7465805" y="7301492"/>
            <a:ext cx="365631" cy="1270001"/>
          </a:xfrm>
          <a:prstGeom prst="rect">
            <a:avLst/>
          </a:prstGeom>
          <a:solidFill>
            <a:schemeClr val="accent1">
              <a:satOff val="-3355"/>
              <a:lumOff val="26614"/>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2400"/>
            </a:lvl1pPr>
          </a:lstStyle>
          <a:p>
            <a:pPr/>
            <a:r>
              <a:t>Y</a:t>
            </a:r>
          </a:p>
        </p:txBody>
      </p:sp>
      <p:sp>
        <p:nvSpPr>
          <p:cNvPr id="149" name="Shape 149"/>
          <p:cNvSpPr/>
          <p:nvPr/>
        </p:nvSpPr>
        <p:spPr>
          <a:xfrm>
            <a:off x="10240846" y="7303327"/>
            <a:ext cx="365631" cy="1270001"/>
          </a:xfrm>
          <a:prstGeom prst="rect">
            <a:avLst/>
          </a:prstGeom>
          <a:solidFill>
            <a:schemeClr val="accent4">
              <a:hueOff val="384618"/>
              <a:satOff val="3869"/>
              <a:lumOff val="5802"/>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2400"/>
            </a:lvl1pPr>
          </a:lstStyle>
          <a:p>
            <a:pPr/>
            <a:r>
              <a:t>X</a:t>
            </a:r>
          </a:p>
        </p:txBody>
      </p:sp>
      <p:sp>
        <p:nvSpPr>
          <p:cNvPr id="150" name="Shape 150"/>
          <p:cNvSpPr/>
          <p:nvPr/>
        </p:nvSpPr>
        <p:spPr>
          <a:xfrm>
            <a:off x="9834446" y="7303327"/>
            <a:ext cx="365631" cy="1270001"/>
          </a:xfrm>
          <a:prstGeom prst="rect">
            <a:avLst/>
          </a:prstGeom>
          <a:solidFill>
            <a:schemeClr val="accent1">
              <a:satOff val="-3355"/>
              <a:lumOff val="26614"/>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2400"/>
            </a:lvl1pPr>
          </a:lstStyle>
          <a:p>
            <a:pPr/>
            <a:r>
              <a:t>Y</a:t>
            </a:r>
          </a:p>
        </p:txBody>
      </p:sp>
      <p:sp>
        <p:nvSpPr>
          <p:cNvPr id="151" name="Shape 151"/>
          <p:cNvSpPr/>
          <p:nvPr/>
        </p:nvSpPr>
        <p:spPr>
          <a:xfrm>
            <a:off x="8197940" y="7595427"/>
            <a:ext cx="1270001" cy="682130"/>
          </a:xfrm>
          <a:prstGeom prst="rightArrow">
            <a:avLst>
              <a:gd name="adj1" fmla="val 32000"/>
              <a:gd name="adj2" fmla="val 119156"/>
            </a:avLst>
          </a:prstGeom>
          <a:solidFill>
            <a:schemeClr val="accent3">
              <a:satOff val="18648"/>
              <a:lumOff val="5971"/>
            </a:schemeClr>
          </a:solidFill>
          <a:ln w="12700">
            <a:miter lim="400000"/>
          </a:ln>
          <a:effectLst>
            <a:outerShdw sx="100000" sy="100000" kx="0" ky="0" algn="b" rotWithShape="0" blurRad="50800" dist="12700" dir="0">
              <a:srgbClr val="000000">
                <a:alpha val="50000"/>
              </a:srgbClr>
            </a:outerShdw>
          </a:effectLst>
        </p:spPr>
        <p:txBody>
          <a:bodyPr lIns="50800" tIns="50800" rIns="50800" bIns="50800" anchor="ctr"/>
          <a:lstStyle/>
          <a:p>
            <a:pPr>
              <a:defRPr sz="2400">
                <a:solidFill>
                  <a:srgbClr val="FFFFFF"/>
                </a:solidFill>
              </a:defRPr>
            </a:pPr>
          </a:p>
        </p:txBody>
      </p:sp>
      <p:sp>
        <p:nvSpPr>
          <p:cNvPr id="152" name="Shape 152"/>
          <p:cNvSpPr/>
          <p:nvPr/>
        </p:nvSpPr>
        <p:spPr>
          <a:xfrm rot="16200000">
            <a:off x="7162874" y="6972076"/>
            <a:ext cx="385168" cy="159049"/>
          </a:xfrm>
          <a:prstGeom prst="rightArrow">
            <a:avLst>
              <a:gd name="adj1" fmla="val 32000"/>
              <a:gd name="adj2" fmla="val 127760"/>
            </a:avLst>
          </a:prstGeom>
          <a:solidFill>
            <a:schemeClr val="accent5">
              <a:hueOff val="-444211"/>
              <a:satOff val="-14915"/>
              <a:lumOff val="22857"/>
            </a:schemeClr>
          </a:solidFill>
          <a:ln w="12700">
            <a:miter lim="400000"/>
          </a:ln>
          <a:effectLst>
            <a:outerShdw sx="100000" sy="100000" kx="0" ky="0" algn="b" rotWithShape="0" blurRad="50800" dist="63500" dir="2700000">
              <a:srgbClr val="000000">
                <a:alpha val="50000"/>
              </a:srgbClr>
            </a:outerShdw>
          </a:effectLst>
        </p:spPr>
        <p:txBody>
          <a:bodyPr lIns="50800" tIns="50800" rIns="50800" bIns="50800" anchor="ctr"/>
          <a:lstStyle/>
          <a:p>
            <a:pPr>
              <a:defRPr sz="2400">
                <a:solidFill>
                  <a:srgbClr val="FFFFFF"/>
                </a:solidFill>
              </a:defRPr>
            </a:pPr>
          </a:p>
        </p:txBody>
      </p:sp>
      <p:sp>
        <p:nvSpPr>
          <p:cNvPr id="153" name="Shape 153"/>
          <p:cNvSpPr/>
          <p:nvPr/>
        </p:nvSpPr>
        <p:spPr>
          <a:xfrm rot="16200000">
            <a:off x="7569274" y="6972076"/>
            <a:ext cx="385168" cy="159049"/>
          </a:xfrm>
          <a:prstGeom prst="rightArrow">
            <a:avLst>
              <a:gd name="adj1" fmla="val 32000"/>
              <a:gd name="adj2" fmla="val 127760"/>
            </a:avLst>
          </a:prstGeom>
          <a:solidFill>
            <a:schemeClr val="accent5">
              <a:hueOff val="-444211"/>
              <a:satOff val="-14915"/>
              <a:lumOff val="22857"/>
            </a:schemeClr>
          </a:solidFill>
          <a:ln w="12700">
            <a:miter lim="400000"/>
          </a:ln>
          <a:effectLst>
            <a:outerShdw sx="100000" sy="100000" kx="0" ky="0" algn="b" rotWithShape="0" blurRad="50800" dist="63500" dir="2700000">
              <a:srgbClr val="000000">
                <a:alpha val="50000"/>
              </a:srgbClr>
            </a:outerShdw>
          </a:effectLst>
        </p:spPr>
        <p:txBody>
          <a:bodyPr lIns="50800" tIns="50800" rIns="50800" bIns="50800" anchor="ctr"/>
          <a:lstStyle/>
          <a:p>
            <a:pPr>
              <a:defRPr sz="2400">
                <a:solidFill>
                  <a:srgbClr val="FFFFFF"/>
                </a:solidFill>
              </a:defRPr>
            </a:pPr>
          </a:p>
        </p:txBody>
      </p:sp>
      <p:sp>
        <p:nvSpPr>
          <p:cNvPr id="154" name="Shape 154"/>
          <p:cNvSpPr/>
          <p:nvPr/>
        </p:nvSpPr>
        <p:spPr>
          <a:xfrm rot="16200000">
            <a:off x="6946345" y="6972076"/>
            <a:ext cx="385168" cy="159049"/>
          </a:xfrm>
          <a:prstGeom prst="rightArrow">
            <a:avLst>
              <a:gd name="adj1" fmla="val 32000"/>
              <a:gd name="adj2" fmla="val 127760"/>
            </a:avLst>
          </a:prstGeom>
          <a:solidFill>
            <a:schemeClr val="accent2">
              <a:hueOff val="-2473793"/>
              <a:satOff val="-50209"/>
              <a:lumOff val="23543"/>
            </a:schemeClr>
          </a:solidFill>
          <a:ln w="12700">
            <a:miter lim="400000"/>
          </a:ln>
          <a:effectLst>
            <a:outerShdw sx="100000" sy="100000" kx="0" ky="0" algn="b" rotWithShape="0" blurRad="50800" dist="63500" dir="2700000">
              <a:srgbClr val="000000">
                <a:alpha val="50000"/>
              </a:srgbClr>
            </a:outerShdw>
          </a:effectLst>
        </p:spPr>
        <p:txBody>
          <a:bodyPr lIns="50800" tIns="50800" rIns="50800" bIns="50800" anchor="ctr"/>
          <a:lstStyle/>
          <a:p>
            <a:pPr>
              <a:defRPr sz="2400">
                <a:solidFill>
                  <a:srgbClr val="FFFFFF"/>
                </a:solidFill>
              </a:defRPr>
            </a:pPr>
          </a:p>
        </p:txBody>
      </p:sp>
      <p:sp>
        <p:nvSpPr>
          <p:cNvPr id="155" name="Shape 155"/>
          <p:cNvSpPr/>
          <p:nvPr/>
        </p:nvSpPr>
        <p:spPr>
          <a:xfrm rot="16200000">
            <a:off x="7366074" y="6972076"/>
            <a:ext cx="385168" cy="159049"/>
          </a:xfrm>
          <a:prstGeom prst="rightArrow">
            <a:avLst>
              <a:gd name="adj1" fmla="val 32000"/>
              <a:gd name="adj2" fmla="val 127760"/>
            </a:avLst>
          </a:prstGeom>
          <a:solidFill>
            <a:schemeClr val="accent2">
              <a:hueOff val="-2473793"/>
              <a:satOff val="-50209"/>
              <a:lumOff val="23543"/>
            </a:schemeClr>
          </a:solidFill>
          <a:ln w="12700">
            <a:miter lim="400000"/>
          </a:ln>
          <a:effectLst>
            <a:outerShdw sx="100000" sy="100000" kx="0" ky="0" algn="b" rotWithShape="0" blurRad="50800" dist="63500" dir="2700000">
              <a:srgbClr val="000000">
                <a:alpha val="50000"/>
              </a:srgbClr>
            </a:outerShdw>
          </a:effectLst>
        </p:spPr>
        <p:txBody>
          <a:bodyPr lIns="50800" tIns="50800" rIns="50800" bIns="50800" anchor="ctr"/>
          <a:lstStyle/>
          <a:p>
            <a:pPr>
              <a:defRPr sz="2400">
                <a:solidFill>
                  <a:srgbClr val="FFFFFF"/>
                </a:solidFill>
              </a:defRPr>
            </a:pPr>
          </a:p>
        </p:txBody>
      </p:sp>
      <p:sp>
        <p:nvSpPr>
          <p:cNvPr id="156" name="Shape 156"/>
          <p:cNvSpPr/>
          <p:nvPr/>
        </p:nvSpPr>
        <p:spPr>
          <a:xfrm rot="16200000">
            <a:off x="9944174" y="6958306"/>
            <a:ext cx="385168" cy="159049"/>
          </a:xfrm>
          <a:prstGeom prst="rightArrow">
            <a:avLst>
              <a:gd name="adj1" fmla="val 32000"/>
              <a:gd name="adj2" fmla="val 127760"/>
            </a:avLst>
          </a:prstGeom>
          <a:solidFill>
            <a:schemeClr val="accent5">
              <a:hueOff val="-444211"/>
              <a:satOff val="-14915"/>
              <a:lumOff val="22857"/>
            </a:schemeClr>
          </a:solidFill>
          <a:ln w="12700">
            <a:miter lim="400000"/>
          </a:ln>
          <a:effectLst>
            <a:outerShdw sx="100000" sy="100000" kx="0" ky="0" algn="b" rotWithShape="0" blurRad="50800" dist="63500" dir="2700000">
              <a:srgbClr val="000000">
                <a:alpha val="50000"/>
              </a:srgbClr>
            </a:outerShdw>
          </a:effectLst>
        </p:spPr>
        <p:txBody>
          <a:bodyPr lIns="50800" tIns="50800" rIns="50800" bIns="50800" anchor="ctr"/>
          <a:lstStyle/>
          <a:p>
            <a:pPr>
              <a:defRPr sz="2400">
                <a:solidFill>
                  <a:srgbClr val="FFFFFF"/>
                </a:solidFill>
              </a:defRPr>
            </a:pPr>
          </a:p>
        </p:txBody>
      </p:sp>
      <p:sp>
        <p:nvSpPr>
          <p:cNvPr id="157" name="Shape 157"/>
          <p:cNvSpPr/>
          <p:nvPr/>
        </p:nvSpPr>
        <p:spPr>
          <a:xfrm rot="16200000">
            <a:off x="10350574" y="6958306"/>
            <a:ext cx="385168" cy="159049"/>
          </a:xfrm>
          <a:prstGeom prst="rightArrow">
            <a:avLst>
              <a:gd name="adj1" fmla="val 32000"/>
              <a:gd name="adj2" fmla="val 127760"/>
            </a:avLst>
          </a:prstGeom>
          <a:solidFill>
            <a:schemeClr val="accent5">
              <a:hueOff val="-444211"/>
              <a:satOff val="-14915"/>
              <a:lumOff val="22857"/>
            </a:schemeClr>
          </a:solidFill>
          <a:ln w="12700">
            <a:miter lim="400000"/>
          </a:ln>
          <a:effectLst>
            <a:outerShdw sx="100000" sy="100000" kx="0" ky="0" algn="b" rotWithShape="0" blurRad="50800" dist="63500" dir="2700000">
              <a:srgbClr val="000000">
                <a:alpha val="50000"/>
              </a:srgbClr>
            </a:outerShdw>
          </a:effectLst>
        </p:spPr>
        <p:txBody>
          <a:bodyPr lIns="50800" tIns="50800" rIns="50800" bIns="50800" anchor="ctr"/>
          <a:lstStyle/>
          <a:p>
            <a:pPr>
              <a:defRPr sz="2400">
                <a:solidFill>
                  <a:srgbClr val="FFFFFF"/>
                </a:solidFill>
              </a:defRPr>
            </a:pPr>
          </a:p>
        </p:txBody>
      </p:sp>
      <p:sp>
        <p:nvSpPr>
          <p:cNvPr id="158" name="Shape 158"/>
          <p:cNvSpPr/>
          <p:nvPr/>
        </p:nvSpPr>
        <p:spPr>
          <a:xfrm rot="16200000">
            <a:off x="9727645" y="6958306"/>
            <a:ext cx="385168" cy="159049"/>
          </a:xfrm>
          <a:prstGeom prst="rightArrow">
            <a:avLst>
              <a:gd name="adj1" fmla="val 32000"/>
              <a:gd name="adj2" fmla="val 127760"/>
            </a:avLst>
          </a:prstGeom>
          <a:solidFill>
            <a:schemeClr val="accent2">
              <a:hueOff val="-2473793"/>
              <a:satOff val="-50209"/>
              <a:lumOff val="23543"/>
            </a:schemeClr>
          </a:solidFill>
          <a:ln w="12700">
            <a:miter lim="400000"/>
          </a:ln>
          <a:effectLst>
            <a:outerShdw sx="100000" sy="100000" kx="0" ky="0" algn="b" rotWithShape="0" blurRad="50800" dist="63500" dir="2700000">
              <a:srgbClr val="000000">
                <a:alpha val="50000"/>
              </a:srgbClr>
            </a:outerShdw>
          </a:effectLst>
        </p:spPr>
        <p:txBody>
          <a:bodyPr lIns="50800" tIns="50800" rIns="50800" bIns="50800" anchor="ctr"/>
          <a:lstStyle/>
          <a:p>
            <a:pPr>
              <a:defRPr sz="2400">
                <a:solidFill>
                  <a:srgbClr val="FFFFFF"/>
                </a:solidFill>
              </a:defRPr>
            </a:pPr>
          </a:p>
        </p:txBody>
      </p:sp>
      <p:sp>
        <p:nvSpPr>
          <p:cNvPr id="159" name="Shape 159"/>
          <p:cNvSpPr/>
          <p:nvPr/>
        </p:nvSpPr>
        <p:spPr>
          <a:xfrm rot="16200000">
            <a:off x="10147374" y="6958306"/>
            <a:ext cx="385168" cy="159049"/>
          </a:xfrm>
          <a:prstGeom prst="rightArrow">
            <a:avLst>
              <a:gd name="adj1" fmla="val 32000"/>
              <a:gd name="adj2" fmla="val 127760"/>
            </a:avLst>
          </a:prstGeom>
          <a:solidFill>
            <a:schemeClr val="accent2">
              <a:hueOff val="-2473793"/>
              <a:satOff val="-50209"/>
              <a:lumOff val="23543"/>
            </a:schemeClr>
          </a:solidFill>
          <a:ln w="12700">
            <a:miter lim="400000"/>
          </a:ln>
          <a:effectLst>
            <a:outerShdw sx="100000" sy="100000" kx="0" ky="0" algn="b" rotWithShape="0" blurRad="50800" dist="63500" dir="2700000">
              <a:srgbClr val="000000">
                <a:alpha val="50000"/>
              </a:srgbClr>
            </a:outerShdw>
          </a:effectLst>
        </p:spPr>
        <p:txBody>
          <a:bodyPr lIns="50800" tIns="50800" rIns="50800" bIns="50800" anchor="ctr"/>
          <a:lstStyle/>
          <a:p>
            <a:pPr>
              <a:defRPr sz="2400">
                <a:solidFill>
                  <a:srgbClr val="FFFFFF"/>
                </a:solidFill>
              </a:defRPr>
            </a:pP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1" name="IMG_1132.jpg"/>
          <p:cNvPicPr>
            <a:picLocks noChangeAspect="1"/>
          </p:cNvPicPr>
          <p:nvPr>
            <p:ph type="pic" idx="13"/>
          </p:nvPr>
        </p:nvPicPr>
        <p:blipFill>
          <a:blip r:embed="rId2">
            <a:extLst/>
          </a:blip>
          <a:srcRect l="0" t="5803" r="0" b="5803"/>
          <a:stretch>
            <a:fillRect/>
          </a:stretch>
        </p:blipFill>
        <p:spPr>
          <a:prstGeom prst="rect">
            <a:avLst/>
          </a:prstGeom>
        </p:spPr>
      </p:pic>
      <p:sp>
        <p:nvSpPr>
          <p:cNvPr id="162" name="Shape 162"/>
          <p:cNvSpPr/>
          <p:nvPr>
            <p:ph type="title"/>
          </p:nvPr>
        </p:nvSpPr>
        <p:spPr>
          <a:prstGeom prst="rect">
            <a:avLst/>
          </a:prstGeom>
        </p:spPr>
        <p:txBody>
          <a:bodyPr/>
          <a:lstStyle/>
          <a:p>
            <a:pPr/>
            <a:r>
              <a:t>Flipped Scanning</a:t>
            </a:r>
          </a:p>
        </p:txBody>
      </p:sp>
      <p:sp>
        <p:nvSpPr>
          <p:cNvPr id="163" name="Shape 163"/>
          <p:cNvSpPr/>
          <p:nvPr>
            <p:ph type="body" sz="half" idx="1"/>
          </p:nvPr>
        </p:nvSpPr>
        <p:spPr>
          <a:prstGeom prst="rect">
            <a:avLst/>
          </a:prstGeom>
        </p:spPr>
        <p:txBody>
          <a:bodyPr/>
          <a:lstStyle/>
          <a:p>
            <a:pPr marL="325754" indent="-325754" defTabSz="554990">
              <a:spcBef>
                <a:spcPts val="3000"/>
              </a:spcBef>
              <a:defRPr sz="2660"/>
            </a:pPr>
            <a:r>
              <a:t>Flip the silicon target 90 degrees. Bear in mind that your system coordinate system will now also be rotated 90 degrees.</a:t>
            </a:r>
          </a:p>
          <a:p>
            <a:pPr marL="325754" indent="-325754" defTabSz="554990">
              <a:spcBef>
                <a:spcPts val="3000"/>
              </a:spcBef>
              <a:defRPr sz="2660"/>
            </a:pPr>
            <a:r>
              <a:t>Preform the same alignment and scanning task as before, make sure that the progression of the laser along the fast axis is the same relative to your landmark as previous. Also make sure that your slow scanning axis in your 3d volume progresses the same way</a:t>
            </a:r>
          </a:p>
        </p:txBody>
      </p:sp>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5" name="IMG_1132.jpg"/>
          <p:cNvPicPr>
            <a:picLocks noChangeAspect="1"/>
          </p:cNvPicPr>
          <p:nvPr>
            <p:ph type="pic" idx="13"/>
          </p:nvPr>
        </p:nvPicPr>
        <p:blipFill>
          <a:blip r:embed="rId2">
            <a:extLst/>
          </a:blip>
          <a:srcRect l="0" t="5803" r="0" b="5803"/>
          <a:stretch>
            <a:fillRect/>
          </a:stretch>
        </p:blipFill>
        <p:spPr>
          <a:prstGeom prst="rect">
            <a:avLst/>
          </a:prstGeom>
        </p:spPr>
      </p:pic>
      <p:sp>
        <p:nvSpPr>
          <p:cNvPr id="166" name="Shape 166"/>
          <p:cNvSpPr/>
          <p:nvPr>
            <p:ph type="title"/>
          </p:nvPr>
        </p:nvSpPr>
        <p:spPr>
          <a:prstGeom prst="rect">
            <a:avLst/>
          </a:prstGeom>
        </p:spPr>
        <p:txBody>
          <a:bodyPr/>
          <a:lstStyle/>
          <a:p>
            <a:pPr/>
            <a:r>
              <a:t>Data Analysis</a:t>
            </a:r>
          </a:p>
        </p:txBody>
      </p:sp>
      <p:sp>
        <p:nvSpPr>
          <p:cNvPr id="167" name="Shape 167"/>
          <p:cNvSpPr/>
          <p:nvPr>
            <p:ph type="body" sz="half" idx="1"/>
          </p:nvPr>
        </p:nvSpPr>
        <p:spPr>
          <a:prstGeom prst="rect">
            <a:avLst/>
          </a:prstGeom>
        </p:spPr>
        <p:txBody>
          <a:bodyPr/>
          <a:lstStyle/>
          <a:p>
            <a:pPr/>
          </a:p>
        </p:txBody>
      </p:sp>
    </p:spTree>
  </p:cSld>
  <p:clrMapOvr>
    <a:masterClrMapping/>
  </p:clrMapOvr>
  <p:transition xmlns:p14="http://schemas.microsoft.com/office/powerpoint/2010/main" spd="med" advClick="1" p14:dur="1000"/>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